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1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666" r:id="rId63"/>
    <p:sldId id="667" r:id="rId64"/>
    <p:sldId id="668" r:id="rId65"/>
    <p:sldId id="725" r:id="rId66"/>
    <p:sldId id="701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2" r:id="rId77"/>
    <p:sldId id="713" r:id="rId78"/>
    <p:sldId id="726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585" r:id="rId9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09" autoAdjust="0"/>
  </p:normalViewPr>
  <p:slideViewPr>
    <p:cSldViewPr snapToGrid="0" snapToObjects="1">
      <p:cViewPr varScale="1">
        <p:scale>
          <a:sx n="95" d="100"/>
          <a:sy n="95" d="100"/>
        </p:scale>
        <p:origin x="72" y="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ableStyles" Target="tableStyle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October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October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October 27,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October 27,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October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ABBB9-F0AC-16C1-75E6-0111D031A3AA}"/>
              </a:ext>
            </a:extLst>
          </p:cNvPr>
          <p:cNvSpPr txBox="1"/>
          <p:nvPr/>
        </p:nvSpPr>
        <p:spPr>
          <a:xfrm>
            <a:off x="914400" y="6512731"/>
            <a:ext cx="26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Revised:  17 Oct. 2022</a:t>
            </a:r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</a:t>
            </a:r>
            <a:r>
              <a:rPr lang="en-US" dirty="0" err="1"/>
              <a:t>UVa</a:t>
            </a:r>
            <a:r>
              <a:rPr lang="en-US" dirty="0"/>
              <a:t> VPN when connecting to </a:t>
            </a:r>
            <a:r>
              <a:rPr lang="en-US" dirty="0" err="1"/>
              <a:t>Rivanna</a:t>
            </a:r>
            <a:r>
              <a:rPr lang="en-US" dirty="0"/>
              <a:t>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047894"/>
            <a:ext cx="7261840" cy="2151769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More Secure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if it is available to them.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 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Anywhere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VPN can be used if the UVA More Secure Network is not available.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OnDemand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OnDemand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to use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from off-Grounds.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learning.rc.virginia.edu/tutorials/unix-tutorial/</a:t>
            </a:r>
            <a:r>
              <a:rPr lang="en-US" sz="2600" dirty="0"/>
              <a:t> to learn more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0343" y="4227858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directory, e.g. /home/mst3k.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GPFS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Avail  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32398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           Time           SU</a:t>
            </a:r>
          </a:p>
          <a:p>
            <a:r>
              <a:rPr lang="en-US" dirty="0"/>
              <a:t>(partition)    Cores   Cores   	Running 	Pending 	           Limit          Charge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(GPFS)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</p:cNvCxnSpPr>
          <p:nvPr/>
        </p:nvCxnSpPr>
        <p:spPr>
          <a:xfrm>
            <a:off x="6365437" y="4584979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cxnSpLocks/>
            <a:endCxn id="29" idx="1"/>
          </p:cNvCxnSpPr>
          <p:nvPr/>
        </p:nvCxnSpPr>
        <p:spPr>
          <a:xfrm>
            <a:off x="8503571" y="4291924"/>
            <a:ext cx="21466" cy="67076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6D12C-DD14-A81C-0357-5605DF33FDCD}"/>
              </a:ext>
            </a:extLst>
          </p:cNvPr>
          <p:cNvCxnSpPr>
            <a:cxnSpLocks/>
          </p:cNvCxnSpPr>
          <p:nvPr/>
        </p:nvCxnSpPr>
        <p:spPr>
          <a:xfrm>
            <a:off x="6612199" y="4308737"/>
            <a:ext cx="5876" cy="63604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85043"/>
              </p:ext>
            </p:extLst>
          </p:nvPr>
        </p:nvGraphicFramePr>
        <p:xfrm>
          <a:off x="1809741" y="1282316"/>
          <a:ext cx="9065477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8339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3276678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529116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768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128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25 nodes (&lt;= 1000 cores/job)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 (&lt;= 2 nodes, 8 cores/node)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 err="1"/>
              <a:t>Slurm</a:t>
            </a:r>
            <a:r>
              <a:rPr lang="en-US" sz="9600" dirty="0"/>
              <a:t> manages the hardware resources on the cluster (e.g. compute nodes/</a:t>
            </a:r>
            <a:r>
              <a:rPr lang="en-US" sz="9600" dirty="0" err="1"/>
              <a:t>cpu</a:t>
            </a:r>
            <a:r>
              <a:rPr lang="en-US" sz="9600" dirty="0"/>
              <a:t> cores, compute memory, etc.).</a:t>
            </a:r>
          </a:p>
          <a:p>
            <a:endParaRPr lang="en-US" sz="9600" dirty="0"/>
          </a:p>
          <a:p>
            <a:r>
              <a:rPr lang="en-US" sz="9600" dirty="0" err="1"/>
              <a:t>Slurm</a:t>
            </a:r>
            <a:r>
              <a:rPr lang="en-US" sz="9600" dirty="0"/>
              <a:t>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 err="1"/>
              <a:t>Slurm</a:t>
            </a:r>
            <a:r>
              <a:rPr lang="en-US" sz="9600" dirty="0"/>
              <a:t>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</a:t>
            </a:r>
            <a:r>
              <a:rPr lang="en-US" dirty="0" err="1"/>
              <a:t>Slurm</a:t>
            </a:r>
            <a:r>
              <a:rPr lang="en-US" dirty="0"/>
              <a:t> script is a bash script with </a:t>
            </a:r>
            <a:r>
              <a:rPr lang="en-US" dirty="0" err="1"/>
              <a:t>Slurm</a:t>
            </a:r>
            <a:r>
              <a:rPr lang="en-US" dirty="0"/>
              <a:t>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</a:t>
            </a:r>
            <a:r>
              <a:rPr lang="en-US" dirty="0" err="1"/>
              <a:t>Slurm</a:t>
            </a:r>
            <a:r>
              <a:rPr lang="en-US" dirty="0"/>
              <a:t> script is a bash script with </a:t>
            </a:r>
            <a:r>
              <a:rPr lang="en-US" dirty="0" err="1"/>
              <a:t>Slurm</a:t>
            </a:r>
            <a:r>
              <a:rPr lang="en-US" dirty="0"/>
              <a:t>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04694" y="3429000"/>
            <a:ext cx="981307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myProg.py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</a:t>
            </a:r>
            <a:r>
              <a:rPr lang="en-US" dirty="0" err="1"/>
              <a:t>Slurm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</a:t>
            </a:r>
            <a:r>
              <a:rPr lang="en-US" dirty="0" err="1"/>
              <a:t>Slurm</a:t>
            </a:r>
            <a:r>
              <a:rPr lang="en-US" dirty="0"/>
              <a:t>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OnDemand is the software that we use to create our web portal to Rivanna.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OnDemand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versions of R available.</a:t>
            </a:r>
          </a:p>
          <a:p>
            <a:r>
              <a:rPr lang="en-US" dirty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393827"/>
            <a:ext cx="10515600" cy="4549775"/>
          </a:xfrm>
        </p:spPr>
        <p:txBody>
          <a:bodyPr/>
          <a:lstStyle/>
          <a:p>
            <a:r>
              <a:rPr lang="en-US" dirty="0"/>
              <a:t>Connect to Open OnDemand and start an RStudio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2763812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51138"/>
              </p:ext>
            </p:extLst>
          </p:nvPr>
        </p:nvGraphicFramePr>
        <p:xfrm>
          <a:off x="1178458" y="1145108"/>
          <a:ext cx="8128000" cy="503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955990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Principal </a:t>
            </a:r>
            <a:r>
              <a:rPr lang="en-US" dirty="0"/>
              <a:t>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40406</TotalTime>
  <Words>3747</Words>
  <Application>Microsoft Office PowerPoint</Application>
  <PresentationFormat>Widescreen</PresentationFormat>
  <Paragraphs>578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73</vt:i4>
      </vt:variant>
    </vt:vector>
  </HeadingPairs>
  <TitlesOfParts>
    <vt:vector size="100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Huband, Jacalyn M (jmh5ad)</cp:lastModifiedBy>
  <cp:revision>608</cp:revision>
  <cp:lastPrinted>2018-10-25T13:31:57Z</cp:lastPrinted>
  <dcterms:created xsi:type="dcterms:W3CDTF">2017-12-20T18:50:57Z</dcterms:created>
  <dcterms:modified xsi:type="dcterms:W3CDTF">2022-10-27T19:47:10Z</dcterms:modified>
</cp:coreProperties>
</file>